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76" r:id="rId3"/>
    <p:sldId id="278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59" r:id="rId12"/>
    <p:sldId id="260" r:id="rId13"/>
    <p:sldId id="261" r:id="rId14"/>
    <p:sldId id="262" r:id="rId15"/>
    <p:sldId id="263" r:id="rId16"/>
    <p:sldId id="264" r:id="rId17"/>
    <p:sldId id="274" r:id="rId18"/>
    <p:sldId id="280" r:id="rId19"/>
    <p:sldId id="281" r:id="rId20"/>
    <p:sldId id="275" r:id="rId21"/>
    <p:sldId id="265" r:id="rId2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7E6"/>
          </a:solidFill>
        </a:fill>
      </a:tcStyle>
    </a:wholeTbl>
    <a:band2H>
      <a:tcTxStyle/>
      <a:tcStyle>
        <a:tcBdr/>
        <a:fill>
          <a:solidFill>
            <a:srgbClr val="E7EC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E2CD"/>
          </a:solidFill>
        </a:fill>
      </a:tcStyle>
    </a:wholeTbl>
    <a:band2H>
      <a:tcTxStyle/>
      <a:tcStyle>
        <a:tcBdr/>
        <a:fill>
          <a:solidFill>
            <a:srgbClr val="ED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CCCC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6" d="100"/>
          <a:sy n="106" d="100"/>
        </p:scale>
        <p:origin x="-84" y="-6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27981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1583342"/>
            <a:ext cx="7772400" cy="1159858"/>
          </a:xfrm>
          <a:prstGeom prst="rect">
            <a:avLst/>
          </a:prstGeom>
        </p:spPr>
        <p:txBody>
          <a:bodyPr/>
          <a:lstStyle>
            <a:lvl1pPr algn="ctr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685800" y="2840053"/>
            <a:ext cx="7772400" cy="784740"/>
          </a:xfrm>
          <a:prstGeom prst="rect">
            <a:avLst/>
          </a:prstGeom>
        </p:spPr>
        <p:txBody>
          <a:bodyPr/>
          <a:lstStyle>
            <a:lvl1pPr marL="342900" indent="-3048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1pPr>
            <a:lvl2pPr marL="342900" indent="381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2pPr>
            <a:lvl3pPr marL="342900" indent="381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3pPr>
            <a:lvl4pPr marL="342900" indent="381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4pPr>
            <a:lvl5pPr marL="342900" indent="38100" algn="ctr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6666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3994526" cy="372568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half" idx="13"/>
          </p:nvPr>
        </p:nvSpPr>
        <p:spPr>
          <a:xfrm>
            <a:off x="4692274" y="1200149"/>
            <a:ext cx="3994527" cy="372568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457200" y="4406308"/>
            <a:ext cx="8229600" cy="519523"/>
          </a:xfrm>
          <a:prstGeom prst="rect">
            <a:avLst/>
          </a:prstGeom>
        </p:spPr>
        <p:txBody>
          <a:bodyPr/>
          <a:lstStyle>
            <a:lvl1pPr marL="0" indent="228600" algn="ctr">
              <a:spcBef>
                <a:spcPts val="300"/>
              </a:spcBef>
              <a:buClrTx/>
              <a:buSzTx/>
              <a:buFontTx/>
              <a:buNone/>
              <a:defRPr sz="1800"/>
            </a:lvl1pPr>
            <a:lvl2pPr marL="1047750" indent="-285750" algn="ctr">
              <a:spcBef>
                <a:spcPts val="300"/>
              </a:spcBef>
              <a:buClrTx/>
              <a:buSzPts val="1800"/>
              <a:buFontTx/>
              <a:defRPr sz="1800"/>
            </a:lvl2pPr>
            <a:lvl3pPr marL="1504950" indent="-285750" algn="ctr">
              <a:spcBef>
                <a:spcPts val="300"/>
              </a:spcBef>
              <a:buClrTx/>
              <a:buSzPts val="1800"/>
              <a:buFontTx/>
              <a:defRPr sz="1800"/>
            </a:lvl3pPr>
            <a:lvl4pPr indent="-342900" algn="ctr">
              <a:spcBef>
                <a:spcPts val="300"/>
              </a:spcBef>
              <a:buClrTx/>
              <a:buSzPts val="1800"/>
              <a:buFontTx/>
              <a:defRPr sz="1800"/>
            </a:lvl4pPr>
            <a:lvl5pPr indent="-342900" algn="ctr">
              <a:spcBef>
                <a:spcPts val="300"/>
              </a:spcBef>
              <a:buClrTx/>
              <a:buSzPts val="1800"/>
              <a:buFontTx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1143000" y="841771"/>
            <a:ext cx="6858000" cy="1790701"/>
          </a:xfrm>
          <a:prstGeom prst="rect">
            <a:avLst/>
          </a:prstGeom>
        </p:spPr>
        <p:txBody>
          <a:bodyPr lIns="45718" tIns="45718" rIns="45718" bIns="45718"/>
          <a:lstStyle>
            <a:lvl1pPr algn="ctr" defTabSz="685800">
              <a:lnSpc>
                <a:spcPct val="90000"/>
              </a:lnSpc>
              <a:defRPr sz="4500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1143000" y="2701525"/>
            <a:ext cx="6858000" cy="1241825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685800">
              <a:lnSpc>
                <a:spcPct val="90000"/>
              </a:lnSpc>
              <a:spcBef>
                <a:spcPts val="700"/>
              </a:spcBef>
              <a:buClrTx/>
              <a:buSzTx/>
              <a:buFont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xfrm>
            <a:off x="8284078" y="4796836"/>
            <a:ext cx="231273" cy="214698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2" tIns="91422" rIns="91422" bIns="91422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2" tIns="91422" rIns="91422" bIns="91422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726304" y="4762641"/>
            <a:ext cx="379188" cy="367945"/>
          </a:xfrm>
          <a:prstGeom prst="rect">
            <a:avLst/>
          </a:prstGeom>
          <a:ln w="12700">
            <a:miter lim="400000"/>
          </a:ln>
        </p:spPr>
        <p:txBody>
          <a:bodyPr wrap="none" lIns="91422" tIns="91422" rIns="91422" bIns="91422" anchor="ctr">
            <a:spAutoFit/>
          </a:bodyPr>
          <a:lstStyle>
            <a:lvl1pPr algn="r">
              <a:defRPr sz="13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4191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●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1009650" marR="0" indent="-4762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○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466850" marR="0" indent="-4762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■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2057400" marR="0" indent="-571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●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514600" marR="0" indent="-571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○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971800" marR="0" indent="-571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■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429000" marR="0" indent="-571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●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886200" marR="0" indent="-571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○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343400" marR="0" indent="-5715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000"/>
        <a:buFont typeface="Arial"/>
        <a:buChar char="■"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-learning.tsu.g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ocpol.science@tsu.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993370" y="1404850"/>
            <a:ext cx="6935880" cy="1491605"/>
          </a:xfrm>
          <a:prstGeom prst="rect">
            <a:avLst/>
          </a:prstGeom>
        </p:spPr>
        <p:txBody>
          <a:bodyPr lIns="91422" tIns="91422" rIns="91422" bIns="91422" anchor="t">
            <a:noAutofit/>
          </a:bodyPr>
          <a:lstStyle/>
          <a:p>
            <a:pPr defTabSz="548640">
              <a:lnSpc>
                <a:spcPct val="150000"/>
              </a:lnSpc>
              <a:defRPr sz="2100">
                <a:latin typeface="Marion Regular"/>
                <a:ea typeface="Marion Regular"/>
                <a:cs typeface="Marion Regular"/>
                <a:sym typeface="Marion Regular"/>
              </a:defRPr>
            </a:pPr>
            <a:r>
              <a:rPr lang="ka-GE" sz="2500" b="1" dirty="0">
                <a:solidFill>
                  <a:schemeClr val="accent1">
                    <a:lumOff val="-9568"/>
                  </a:schemeClr>
                </a:solidFill>
                <a:latin typeface="Marion Bold"/>
              </a:rPr>
              <a:t>ინსტრუქცია</a:t>
            </a:r>
            <a:r>
              <a:rPr lang="ka-GE" sz="2500" b="1" dirty="0"/>
              <a:t> </a:t>
            </a:r>
            <a:r>
              <a:rPr lang="ka-GE" sz="2500" b="1" dirty="0">
                <a:solidFill>
                  <a:schemeClr val="accent1">
                    <a:lumOff val="-9568"/>
                  </a:schemeClr>
                </a:solidFill>
                <a:latin typeface="Marion Bold"/>
              </a:rPr>
              <a:t>მაგისტრანტებისთვის</a:t>
            </a:r>
            <a:r>
              <a:rPr lang="ka-GE" sz="1800" b="1" dirty="0">
                <a:solidFill>
                  <a:schemeClr val="accent1">
                    <a:lumOff val="-9568"/>
                  </a:schemeClr>
                </a:solidFill>
                <a:latin typeface="Marion Bold"/>
              </a:rPr>
              <a:t/>
            </a:r>
            <a:br>
              <a:rPr lang="ka-GE" sz="1800" b="1" dirty="0">
                <a:solidFill>
                  <a:schemeClr val="accent1">
                    <a:lumOff val="-9568"/>
                  </a:schemeClr>
                </a:solidFill>
                <a:latin typeface="Marion Bold"/>
              </a:rPr>
            </a:br>
            <a:endParaRPr sz="1900" b="1" dirty="0">
              <a:solidFill>
                <a:schemeClr val="tx1"/>
              </a:solidFill>
              <a:latin typeface="Marion Bold"/>
              <a:ea typeface="Marion Bold"/>
              <a:cs typeface="Marion Bold"/>
              <a:sym typeface="Marion Bold"/>
            </a:endParaRPr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685800" y="2376908"/>
            <a:ext cx="7772400" cy="1039094"/>
          </a:xfrm>
          <a:prstGeom prst="rect">
            <a:avLst/>
          </a:prstGeom>
        </p:spPr>
        <p:txBody>
          <a:bodyPr lIns="91422" tIns="91422" rIns="91422" bIns="91422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ka-GE" b="1" dirty="0">
                <a:solidFill>
                  <a:schemeClr val="tx1"/>
                </a:solidFill>
                <a:latin typeface="Marion Bold"/>
                <a:sym typeface="Marion Bold"/>
              </a:rPr>
              <a:t>სამაგისტრო ნაშრომის</a:t>
            </a:r>
            <a:r>
              <a:rPr lang="ka-GE" b="1" dirty="0">
                <a:solidFill>
                  <a:schemeClr val="tx1"/>
                </a:solidFill>
                <a:latin typeface="Marion Bold"/>
                <a:ea typeface="Marion Bold"/>
                <a:cs typeface="Marion Bold"/>
                <a:sym typeface="Marion Bold"/>
              </a:rPr>
              <a:t> </a:t>
            </a:r>
            <a:r>
              <a:rPr lang="ka-GE" b="1" dirty="0">
                <a:solidFill>
                  <a:schemeClr val="tx1"/>
                </a:solidFill>
                <a:latin typeface="Marion Bold"/>
                <a:sym typeface="Marion Bold"/>
              </a:rPr>
              <a:t>ატვირთვა </a:t>
            </a:r>
            <a:br>
              <a:rPr lang="ka-GE" b="1" dirty="0">
                <a:solidFill>
                  <a:schemeClr val="tx1"/>
                </a:solidFill>
                <a:latin typeface="Marion Bold"/>
                <a:sym typeface="Marion Bold"/>
              </a:rPr>
            </a:br>
            <a:r>
              <a:rPr lang="en-GB" b="1" dirty="0">
                <a:solidFill>
                  <a:schemeClr val="tx1"/>
                </a:solidFill>
                <a:latin typeface="Marion Bold"/>
                <a:sym typeface="Marion Regular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http://e-learning.tsu.ge/</a:t>
            </a:r>
            <a:r>
              <a:rPr lang="en-GB" b="1" dirty="0">
                <a:solidFill>
                  <a:schemeClr val="tx1"/>
                </a:solidFill>
                <a:latin typeface="Marion Bold"/>
                <a:sym typeface="Marion Regular"/>
              </a:rPr>
              <a:t>-</a:t>
            </a:r>
            <a:r>
              <a:rPr lang="ka-GE" b="1" dirty="0">
                <a:solidFill>
                  <a:schemeClr val="tx1"/>
                </a:solidFill>
                <a:latin typeface="Marion Bold"/>
              </a:rPr>
              <a:t>ზე </a:t>
            </a:r>
            <a:r>
              <a:rPr lang="ka-GE" b="1" dirty="0">
                <a:solidFill>
                  <a:schemeClr val="tx1"/>
                </a:solidFill>
                <a:latin typeface="Marion Bold"/>
                <a:sym typeface="Marion Bold"/>
              </a:rPr>
              <a:t>პროგრამა</a:t>
            </a:r>
            <a:r>
              <a:rPr lang="ka-GE" b="1" dirty="0">
                <a:solidFill>
                  <a:schemeClr val="tx1"/>
                </a:solidFill>
                <a:latin typeface="Marion Bold"/>
                <a:ea typeface="Marion Bold"/>
                <a:cs typeface="Marion Bold"/>
                <a:sym typeface="Marion Bold"/>
              </a:rPr>
              <a:t> „</a:t>
            </a:r>
            <a:r>
              <a:rPr lang="en-GB" b="1" dirty="0">
                <a:solidFill>
                  <a:schemeClr val="tx1"/>
                </a:solidFill>
                <a:latin typeface="Marion Bold"/>
                <a:sym typeface="Marion Bold"/>
              </a:rPr>
              <a:t>Turnitin</a:t>
            </a:r>
            <a:r>
              <a:rPr lang="ka-GE" b="1" dirty="0">
                <a:solidFill>
                  <a:schemeClr val="tx1"/>
                </a:solidFill>
                <a:latin typeface="Marion Bold"/>
                <a:sym typeface="Marion Bold"/>
              </a:rPr>
              <a:t>“-ის</a:t>
            </a:r>
            <a:r>
              <a:rPr lang="en-GB" b="1" dirty="0">
                <a:solidFill>
                  <a:schemeClr val="tx1"/>
                </a:solidFill>
                <a:latin typeface="Marion Bold"/>
                <a:ea typeface="Marion Bold"/>
                <a:cs typeface="Marion Bold"/>
                <a:sym typeface="Marion Bold"/>
              </a:rPr>
              <a:t> </a:t>
            </a:r>
            <a:r>
              <a:rPr lang="ka-GE" b="1" dirty="0">
                <a:solidFill>
                  <a:schemeClr val="tx1"/>
                </a:solidFill>
                <a:latin typeface="Marion Bold"/>
                <a:ea typeface="Marion Bold"/>
                <a:cs typeface="Marion Bold"/>
                <a:sym typeface="Marion Bold"/>
              </a:rPr>
              <a:t>გამოყენებით</a:t>
            </a:r>
            <a:endParaRPr dirty="0"/>
          </a:p>
        </p:txBody>
      </p:sp>
      <p:pic>
        <p:nvPicPr>
          <p:cNvPr id="84" name="image1.png" descr="C:\Users\User\Desktop\tsu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76" y="125511"/>
            <a:ext cx="942324" cy="931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image2.png"/>
          <p:cNvPicPr>
            <a:picLocks noChangeAspect="1"/>
          </p:cNvPicPr>
          <p:nvPr/>
        </p:nvPicPr>
        <p:blipFill>
          <a:blip r:embed="rId4"/>
          <a:srcRect r="7275"/>
          <a:stretch>
            <a:fillRect/>
          </a:stretch>
        </p:blipFill>
        <p:spPr>
          <a:xfrm>
            <a:off x="6230718" y="0"/>
            <a:ext cx="2913283" cy="1285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age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934" y="210749"/>
            <a:ext cx="1700334" cy="1039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EB151A-D867-40FE-A443-B26BBFAE0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7026"/>
            <a:ext cx="6858000" cy="387117"/>
          </a:xfrm>
        </p:spPr>
        <p:txBody>
          <a:bodyPr>
            <a:no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</a:rPr>
              <a:t>ნაშრომის ატვირთვა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6E67FA-6E8D-436E-A128-E649A9CC446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774236"/>
            <a:ext cx="6858000" cy="3924579"/>
          </a:xfrm>
        </p:spPr>
        <p:txBody>
          <a:bodyPr/>
          <a:lstStyle/>
          <a:p>
            <a:r>
              <a:rPr lang="ka-GE" dirty="0"/>
              <a:t>აირჩიეთ თქვენი სამაგისტრო პროგრამა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6F7324E-7753-403F-BBD8-B40690039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010" y="1168029"/>
            <a:ext cx="4943988" cy="353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9003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457200" y="112021"/>
            <a:ext cx="8229600" cy="68535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100">
                <a:solidFill>
                  <a:schemeClr val="accent1">
                    <a:lumOff val="-9568"/>
                  </a:schemeClr>
                </a:solidFill>
              </a:defRPr>
            </a:lvl1pPr>
          </a:lstStyle>
          <a:p>
            <a:pPr defTabSz="685800">
              <a:lnSpc>
                <a:spcPct val="90000"/>
              </a:lnSpc>
            </a:pPr>
            <a:r>
              <a:rPr lang="ka-GE" sz="2500" dirty="0">
                <a:solidFill>
                  <a:schemeClr val="accent1">
                    <a:lumMod val="75000"/>
                  </a:schemeClr>
                </a:solidFill>
                <a:cs typeface="Calibri Light"/>
                <a:sym typeface="Calibri Light"/>
              </a:rPr>
              <a:t>ნაშრომის ატვირთვა</a:t>
            </a:r>
            <a:endParaRPr sz="2500" dirty="0">
              <a:solidFill>
                <a:schemeClr val="accent1">
                  <a:lumMod val="75000"/>
                </a:schemeClr>
              </a:solidFill>
              <a:latin typeface="Calibri Light"/>
              <a:cs typeface="Calibri Light"/>
              <a:sym typeface="Calibri Light"/>
            </a:endParaRP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660770" y="1033561"/>
            <a:ext cx="8026029" cy="3581143"/>
          </a:xfrm>
          <a:prstGeom prst="rect">
            <a:avLst/>
          </a:prstGeom>
        </p:spPr>
        <p:txBody>
          <a:bodyPr/>
          <a:lstStyle/>
          <a:p>
            <a:pPr indent="-381000">
              <a:lnSpc>
                <a:spcPct val="150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endParaRPr/>
          </a:p>
        </p:txBody>
      </p:sp>
      <p:pic>
        <p:nvPicPr>
          <p:cNvPr id="97" name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62" y="1033561"/>
            <a:ext cx="7844553" cy="36537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457200" y="889003"/>
            <a:ext cx="8229600" cy="3725701"/>
          </a:xfrm>
          <a:prstGeom prst="rect">
            <a:avLst/>
          </a:prstGeom>
        </p:spPr>
        <p:txBody>
          <a:bodyPr/>
          <a:lstStyle/>
          <a:p>
            <a:pPr indent="-381000">
              <a:lnSpc>
                <a:spcPct val="150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endParaRPr/>
          </a:p>
        </p:txBody>
      </p:sp>
      <p:pic>
        <p:nvPicPr>
          <p:cNvPr id="100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6" y="53396"/>
            <a:ext cx="8996590" cy="50445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7" y="520606"/>
            <a:ext cx="9072283" cy="37765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8.png"/>
          <p:cNvPicPr>
            <a:picLocks noChangeAspect="1"/>
          </p:cNvPicPr>
          <p:nvPr/>
        </p:nvPicPr>
        <p:blipFill>
          <a:blip r:embed="rId2"/>
          <a:srcRect b="23460"/>
          <a:stretch>
            <a:fillRect/>
          </a:stretch>
        </p:blipFill>
        <p:spPr>
          <a:xfrm>
            <a:off x="442879" y="160187"/>
            <a:ext cx="8258242" cy="4838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8" name="image9.png"/>
          <p:cNvPicPr>
            <a:picLocks noChangeAspect="1"/>
          </p:cNvPicPr>
          <p:nvPr/>
        </p:nvPicPr>
        <p:blipFill>
          <a:blip r:embed="rId2"/>
          <a:srcRect r="1390" b="3968"/>
          <a:stretch>
            <a:fillRect/>
          </a:stretch>
        </p:blipFill>
        <p:spPr>
          <a:xfrm>
            <a:off x="147179" y="-2"/>
            <a:ext cx="8806323" cy="51059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2" name="image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6" y="0"/>
            <a:ext cx="8976867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D1B5B8-225E-47F5-B25A-61758B589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685800">
              <a:lnSpc>
                <a:spcPct val="90000"/>
              </a:lnSpc>
            </a:pPr>
            <a:r>
              <a:rPr lang="ka-GE" sz="2500" dirty="0">
                <a:solidFill>
                  <a:schemeClr val="accent1">
                    <a:lumMod val="75000"/>
                  </a:schemeClr>
                </a:solidFill>
                <a:cs typeface="Calibri Light"/>
              </a:rPr>
              <a:t>მნიშვნელოვანი ინფორმაცია</a:t>
            </a:r>
            <a:endParaRPr lang="en-GB" sz="2500" dirty="0">
              <a:solidFill>
                <a:schemeClr val="accent1">
                  <a:lumMod val="75000"/>
                </a:schemeClr>
              </a:solidFill>
              <a:cs typeface="Calibri Ligh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8C9038-1759-42AB-8D6D-91DB4D12F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63229"/>
            <a:ext cx="8229600" cy="3862603"/>
          </a:xfrm>
        </p:spPr>
        <p:txBody>
          <a:bodyPr>
            <a:normAutofit fontScale="92500" lnSpcReduction="10000"/>
          </a:bodyPr>
          <a:lstStyle/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r>
              <a:rPr lang="ka-GE" sz="1800" dirty="0">
                <a:solidFill>
                  <a:schemeClr val="tx1"/>
                </a:solidFill>
              </a:rPr>
              <a:t>ტექსტი აკრეფილი უნდა იყოს ქართული შრიფტით </a:t>
            </a:r>
            <a:r>
              <a:rPr lang="en-GB" sz="1800" dirty="0">
                <a:solidFill>
                  <a:schemeClr val="tx1"/>
                </a:solidFill>
              </a:rPr>
              <a:t>Sylfaen-</a:t>
            </a:r>
            <a:r>
              <a:rPr lang="ka-GE" sz="1800" dirty="0">
                <a:solidFill>
                  <a:schemeClr val="tx1"/>
                </a:solidFill>
              </a:rPr>
              <a:t>ში.</a:t>
            </a:r>
          </a:p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r>
              <a:rPr lang="ka-GE" sz="1800" dirty="0">
                <a:solidFill>
                  <a:schemeClr val="tx1"/>
                </a:solidFill>
              </a:rPr>
              <a:t>დასაშვებია </a:t>
            </a:r>
            <a:r>
              <a:rPr lang="en-US" sz="1800" dirty="0">
                <a:solidFill>
                  <a:schemeClr val="tx1"/>
                </a:solidFill>
              </a:rPr>
              <a:t>Word</a:t>
            </a:r>
            <a:r>
              <a:rPr lang="ka-GE" sz="1800" dirty="0">
                <a:solidFill>
                  <a:schemeClr val="tx1"/>
                </a:solidFill>
              </a:rPr>
              <a:t> ან </a:t>
            </a:r>
            <a:r>
              <a:rPr lang="en-US" sz="1800" dirty="0">
                <a:solidFill>
                  <a:schemeClr val="tx1"/>
                </a:solidFill>
              </a:rPr>
              <a:t> Pdf</a:t>
            </a:r>
            <a:r>
              <a:rPr lang="ka-GE" sz="1800" dirty="0">
                <a:solidFill>
                  <a:schemeClr val="tx1"/>
                </a:solidFill>
              </a:rPr>
              <a:t> ფორმატის დოკუმენტის ატვირთვა.</a:t>
            </a:r>
          </a:p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r>
              <a:rPr lang="ka-GE" sz="1800" dirty="0">
                <a:solidFill>
                  <a:schemeClr val="tx1"/>
                </a:solidFill>
              </a:rPr>
              <a:t>ატვირთული ფაილის ახლით ჩანაცვლება (</a:t>
            </a:r>
            <a:r>
              <a:rPr lang="en-US" sz="1800" dirty="0">
                <a:solidFill>
                  <a:schemeClr val="tx1"/>
                </a:solidFill>
              </a:rPr>
              <a:t>resubmission) </a:t>
            </a:r>
            <a:r>
              <a:rPr lang="ka-GE" sz="1800" dirty="0">
                <a:solidFill>
                  <a:schemeClr val="tx1"/>
                </a:solidFill>
              </a:rPr>
              <a:t>შესაძლებელია ატვირთვის საბოლოო ვადის გასვლამდე.</a:t>
            </a:r>
          </a:p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r>
              <a:rPr lang="ka-GE" sz="1800" dirty="0">
                <a:solidFill>
                  <a:schemeClr val="tx1"/>
                </a:solidFill>
              </a:rPr>
              <a:t>რამდენჯერმე ატვირთვის ფუნქცია საშუალებას გაძლევთ, თავადვე გადაამოწმოთ სხვა დოკუმენტებთან თანხვედრაში მყოფი მასალა და წყაროს არქონის შემთხვევაში, მიუთითოთ </a:t>
            </a:r>
            <a:r>
              <a:rPr lang="en-US" sz="1800" dirty="0">
                <a:solidFill>
                  <a:schemeClr val="tx1"/>
                </a:solidFill>
              </a:rPr>
              <a:t>APA </a:t>
            </a:r>
            <a:r>
              <a:rPr lang="ka-GE" sz="1800" dirty="0">
                <a:solidFill>
                  <a:schemeClr val="tx1"/>
                </a:solidFill>
              </a:rPr>
              <a:t>სტილით, რომ არ ჩაგეთვალოთ პლაგიატში.</a:t>
            </a:r>
          </a:p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r>
              <a:rPr lang="ka-GE" sz="1800" dirty="0">
                <a:solidFill>
                  <a:schemeClr val="tx1"/>
                </a:solidFill>
              </a:rPr>
              <a:t>ნაშრომის საბოლოო ვერსია ატვირთეთ ვადის გასვლამდე. შემდეგ პორტალი დაიხურება და ბაზაში დარჩება სამუშაო ვერსია.</a:t>
            </a:r>
          </a:p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endParaRPr lang="en-US" sz="1500" dirty="0">
              <a:solidFill>
                <a:schemeClr val="tx1"/>
              </a:solidFill>
            </a:endParaRPr>
          </a:p>
          <a:p>
            <a:pPr indent="-381000" algn="just">
              <a:lnSpc>
                <a:spcPct val="135000"/>
              </a:lnSpc>
              <a:buSzPts val="2200"/>
              <a:defRPr sz="2200">
                <a:solidFill>
                  <a:schemeClr val="accent1">
                    <a:lumOff val="-9568"/>
                  </a:schemeClr>
                </a:solidFill>
              </a:defRPr>
            </a:pP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06251633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D60F48-9808-4827-92F8-607F53A53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11" y="342900"/>
            <a:ext cx="8229600" cy="436034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500" dirty="0">
                <a:solidFill>
                  <a:schemeClr val="accent1">
                    <a:lumMod val="75000"/>
                  </a:schemeClr>
                </a:solidFill>
              </a:rPr>
              <a:t>მნიშვნელოვანი ინფორმაცია</a:t>
            </a:r>
            <a:endParaRPr lang="en-US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A92DB9-3AA2-4342-B037-8811CF330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778934"/>
            <a:ext cx="8229600" cy="414689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ka-GE" sz="2200" dirty="0"/>
              <a:t>სემესტრის ბოლოს</a:t>
            </a:r>
            <a:r>
              <a:rPr lang="en-US" sz="2200" dirty="0"/>
              <a:t> </a:t>
            </a:r>
            <a:r>
              <a:rPr lang="ka-GE" sz="2200" dirty="0"/>
              <a:t>პროგრამა </a:t>
            </a:r>
            <a:r>
              <a:rPr lang="en-US" sz="2200" dirty="0"/>
              <a:t>“Turnitin”</a:t>
            </a:r>
            <a:r>
              <a:rPr lang="ka-GE" sz="2200" dirty="0"/>
              <a:t>-ის გადატვირთულობის გამო, პლაგიატის შედეგების ჩვენებას შეიძლება დასჭირდეს მაქსიმუმ 24 საათი.</a:t>
            </a:r>
          </a:p>
          <a:p>
            <a:pPr algn="just">
              <a:lnSpc>
                <a:spcPct val="150000"/>
              </a:lnSpc>
            </a:pPr>
            <a:r>
              <a:rPr lang="ka-GE" sz="2200" dirty="0"/>
              <a:t>ნუ შეგაშინებთ დამთხვევის პროცენტულობა. მთავარია ყველა მონაკვეთთან მითითებული გქონდეთ შესაბამისი წყარო!</a:t>
            </a:r>
          </a:p>
          <a:p>
            <a:pPr algn="just">
              <a:lnSpc>
                <a:spcPct val="150000"/>
              </a:lnSpc>
            </a:pPr>
            <a:r>
              <a:rPr lang="ka-GE" sz="2200" dirty="0"/>
              <a:t>თუ სამაგისტრო ნაშრომში იდენტიფიცირდება პლაგიატი, ანუ მონაკვეთები, რომელზეც მითითებული არ იქნება წყარო, მიღებული შედეგი განხილულ იქნება სამაგისტრო პროგრამის და სტუდენტის ხელმძღვანელთან ერთად. </a:t>
            </a: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1"/>
              </a:solidFill>
            </a:endParaRPr>
          </a:p>
          <a:p>
            <a:pPr marL="381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46170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CE93A9-80EF-439F-8887-4F28FCBFE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a-GE" sz="2300" dirty="0">
                <a:solidFill>
                  <a:schemeClr val="accent1">
                    <a:lumMod val="75000"/>
                  </a:schemeClr>
                </a:solidFill>
              </a:rPr>
              <a:t>პლაგიატის გამოვლენისას სტუდენტის მიმართ განხორციელდება შემდეგი სანქციები</a:t>
            </a:r>
            <a:endParaRPr lang="en-US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D6F86F8-B33D-441F-A068-478CA5079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962163"/>
              </p:ext>
            </p:extLst>
          </p:nvPr>
        </p:nvGraphicFramePr>
        <p:xfrm>
          <a:off x="632178" y="1377243"/>
          <a:ext cx="7845778" cy="33076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21688">
                  <a:extLst>
                    <a:ext uri="{9D8B030D-6E8A-4147-A177-3AD203B41FA5}">
                      <a16:colId xmlns:a16="http://schemas.microsoft.com/office/drawing/2014/main" xmlns="" val="2069945335"/>
                    </a:ext>
                  </a:extLst>
                </a:gridCol>
                <a:gridCol w="1848323">
                  <a:extLst>
                    <a:ext uri="{9D8B030D-6E8A-4147-A177-3AD203B41FA5}">
                      <a16:colId xmlns:a16="http://schemas.microsoft.com/office/drawing/2014/main" xmlns="" val="1084951686"/>
                    </a:ext>
                  </a:extLst>
                </a:gridCol>
                <a:gridCol w="3575767">
                  <a:extLst>
                    <a:ext uri="{9D8B030D-6E8A-4147-A177-3AD203B41FA5}">
                      <a16:colId xmlns:a16="http://schemas.microsoft.com/office/drawing/2014/main" xmlns="" val="2010183538"/>
                    </a:ext>
                  </a:extLst>
                </a:gridCol>
              </a:tblGrid>
              <a:tr h="6600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დარღვევა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დარღვევის პროცენტული მაჩვენებელი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სანქციები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37803204"/>
                  </a:ext>
                </a:extLst>
              </a:tr>
              <a:tr h="8825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პლაგიატი,</a:t>
                      </a:r>
                      <a:endParaRPr lang="en-US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თვითპლაგიატი,</a:t>
                      </a:r>
                      <a:endParaRPr lang="en-US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კომპილაცია,</a:t>
                      </a:r>
                      <a:endParaRPr lang="en-US" sz="12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ფაბრიკაცია/ფალსიფიკაცია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20% - </a:t>
                      </a:r>
                      <a:r>
                        <a:rPr lang="ka-GE" sz="1200">
                          <a:effectLst/>
                        </a:rPr>
                        <a:t>მდე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პროგრამის ხელმძღვანელთან შეთანხმებით სტუდენტის გაფრთხილება და იმავე სემესტრში ნაშრომის დაცვაზე  დაშვება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54193221"/>
                  </a:ext>
                </a:extLst>
              </a:tr>
              <a:tr h="8825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პლაგიატი,</a:t>
                      </a:r>
                      <a:endParaRPr lang="en-US" sz="12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თვითპლაგიატი,</a:t>
                      </a:r>
                      <a:endParaRPr lang="en-US" sz="12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კომპილაცია,</a:t>
                      </a:r>
                      <a:endParaRPr lang="en-US" sz="12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ფაბრიკაცია/ფალსიფიკაცია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20% -დან - 30%-მდე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პროგრამის ხელმძღვანელთან შეთანხმებით სტუდენტის გაფრთხილება და დამატებით სემესტრში  გასვლა ნაშრომის დასაცავად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97067330"/>
                  </a:ext>
                </a:extLst>
              </a:tr>
              <a:tr h="8825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პლაგიატი,</a:t>
                      </a:r>
                      <a:endParaRPr lang="en-US" sz="12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თვითპლაგიატი,</a:t>
                      </a:r>
                      <a:endParaRPr lang="en-US" sz="12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კომპილაცია,</a:t>
                      </a:r>
                      <a:endParaRPr lang="en-US" sz="12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ფაბრიკაცია/ფალსიფიკაცია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30% - და ზევით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პროგრამის ხელმძღვანელთან შეთანხმებით დარღვევის შესახებ ინფორმაციის შემდგომი რეაგირებისათვის ეთიკის საბჭოსთვის გადაცემა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64537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89918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7FBB4E-2B25-4E9C-A3FB-117293BAF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4800"/>
            <a:ext cx="6858000" cy="409366"/>
          </a:xfrm>
        </p:spPr>
        <p:txBody>
          <a:bodyPr>
            <a:no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</a:rPr>
              <a:t>ზოგადი ინფორმაცია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79679-57F8-4AB7-92FD-37BF0A3F42C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814283"/>
            <a:ext cx="6858000" cy="3817787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-GE" dirty="0"/>
              <a:t>2019 წლის გაზაფხულის სემესტრიდან იწყება სამაგისტრო ნაშრომების შემოწმება პლაგიატზე პროგრამა „</a:t>
            </a:r>
            <a:r>
              <a:rPr lang="en-US" dirty="0"/>
              <a:t>Turnitin”-</a:t>
            </a:r>
            <a:r>
              <a:rPr lang="ka-GE" dirty="0"/>
              <a:t>ის გამოყენებით. პროგრამა მიბმულია თბილისის სახელმწიფო უნივერსიტეტის ელექტრონული სწავლების პორტალზე </a:t>
            </a:r>
            <a:r>
              <a:rPr lang="en-US" dirty="0"/>
              <a:t>e-learning.tsu.ge. </a:t>
            </a:r>
            <a:endParaRPr lang="ka-GE" dirty="0"/>
          </a:p>
          <a:p>
            <a:pPr algn="just">
              <a:lnSpc>
                <a:spcPct val="100000"/>
              </a:lnSpc>
            </a:pPr>
            <a:endParaRPr lang="ka-GE" dirty="0"/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-GE" dirty="0"/>
              <a:t>მაგისტრანტებს მოეთხოვებათ სამაგისტრო ნაშრომების ატვირთვა როგორც თსუ-ს სოციალურ და პოლიტიკურ მეცნიერებათა ფაკულტეტის ვებგვერდზე, ისე  ელექტრონული სწავლების პორტალზე კონკრეტული სამაგისტრო პროგრამისთვის დადგენილი საბოლოო ვადის გასვლამდე. </a:t>
            </a:r>
          </a:p>
          <a:p>
            <a:pPr algn="just"/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70731058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8663C5-925B-4E81-9619-9CDFF632C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35120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200" dirty="0">
                <a:solidFill>
                  <a:schemeClr val="accent1">
                    <a:lumMod val="75000"/>
                  </a:schemeClr>
                </a:solidFill>
              </a:rPr>
              <a:t>სამაგისტრო ნაშრომების ატვირთვის თარიღები სამაგისტრო პროგრამების მიხედვით</a:t>
            </a:r>
            <a:endParaRPr lang="en-GB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19E164-D610-4379-86AA-E3043F85B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V="1">
            <a:off x="1906576" y="4925830"/>
            <a:ext cx="5330848" cy="45719"/>
          </a:xfrm>
        </p:spPr>
        <p:txBody>
          <a:bodyPr>
            <a:normAutofit fontScale="25000" lnSpcReduction="20000"/>
          </a:bodyPr>
          <a:lstStyle/>
          <a:p>
            <a:pPr marL="38100" indent="0">
              <a:buNone/>
            </a:pPr>
            <a:endParaRPr lang="en-GB" sz="15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A29F0800-9C0A-4283-83D9-5DCF59CCD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710930"/>
              </p:ext>
            </p:extLst>
          </p:nvPr>
        </p:nvGraphicFramePr>
        <p:xfrm>
          <a:off x="1528450" y="1087936"/>
          <a:ext cx="6187217" cy="3837897"/>
        </p:xfrm>
        <a:graphic>
          <a:graphicData uri="http://schemas.openxmlformats.org/drawingml/2006/table">
            <a:tbl>
              <a:tblPr firstRow="1" firstCol="1" bandRow="1"/>
              <a:tblGrid>
                <a:gridCol w="4330324">
                  <a:extLst>
                    <a:ext uri="{9D8B030D-6E8A-4147-A177-3AD203B41FA5}">
                      <a16:colId xmlns:a16="http://schemas.microsoft.com/office/drawing/2014/main" xmlns="" val="3399545792"/>
                    </a:ext>
                  </a:extLst>
                </a:gridCol>
                <a:gridCol w="1856893">
                  <a:extLst>
                    <a:ext uri="{9D8B030D-6E8A-4147-A177-3AD203B41FA5}">
                      <a16:colId xmlns:a16="http://schemas.microsoft.com/office/drawing/2014/main" xmlns="" val="2860089416"/>
                    </a:ext>
                  </a:extLst>
                </a:gridCol>
              </a:tblGrid>
              <a:tr h="4616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სამაგისტრო</a:t>
                      </a: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პროგრამა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ატვირთვის</a:t>
                      </a: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საბოლოო</a:t>
                      </a: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 b="1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თარიღი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5432344"/>
                  </a:ext>
                </a:extLst>
              </a:tr>
              <a:tr h="2250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პოლიტიკის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მეცნიერება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11.07</a:t>
                      </a: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7041219"/>
                  </a:ext>
                </a:extLst>
              </a:tr>
              <a:tr h="2250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სახელმწიფო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მართვა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და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საჯარო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პოლიტიკა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18.07.2019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6521264"/>
                  </a:ext>
                </a:extLst>
              </a:tr>
              <a:tr h="2250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დიპლომატია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და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საერთაშორისო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პოლიტიკა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15.07</a:t>
                      </a: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.2019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4777904"/>
                  </a:ext>
                </a:extLst>
              </a:tr>
              <a:tr h="2250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ნაციონალიზმისა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და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ეთნიკურობის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კვლევები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12.07</a:t>
                      </a: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7250409"/>
                  </a:ext>
                </a:extLst>
              </a:tr>
              <a:tr h="2250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მასობრივი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კომუნიკაციის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და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მედიის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კვლევები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12.07</a:t>
                      </a: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3882660"/>
                  </a:ext>
                </a:extLst>
              </a:tr>
              <a:tr h="2250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საზოგადოებრივი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გეოგრაფია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01.07.2019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8362083"/>
                  </a:ext>
                </a:extLst>
              </a:tr>
              <a:tr h="2250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ევრაზიისა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და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კავკასიის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კვლევები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ინგლისურენოვანი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16.07</a:t>
                      </a: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535554"/>
                  </a:ext>
                </a:extLst>
              </a:tr>
              <a:tr h="2250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ორგანიზაციის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განვითარება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და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კონსულტირება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16.07</a:t>
                      </a: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528405"/>
                  </a:ext>
                </a:extLst>
              </a:tr>
              <a:tr h="2250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სოციალური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მუშაობა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15.07</a:t>
                      </a: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5645444"/>
                  </a:ext>
                </a:extLst>
              </a:tr>
              <a:tr h="2250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კ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ულტურისა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და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მედიის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სოციოლოგია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12.07</a:t>
                      </a: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935204"/>
                  </a:ext>
                </a:extLst>
              </a:tr>
              <a:tr h="2250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მედია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და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ახალი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ტექნოლოგიები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11.07</a:t>
                      </a: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9744652"/>
                  </a:ext>
                </a:extLst>
              </a:tr>
              <a:tr h="2250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სოციოლოგია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11.07</a:t>
                      </a: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1343791"/>
                  </a:ext>
                </a:extLst>
              </a:tr>
              <a:tr h="2250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კონფლიქტების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ანალიზი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და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მართვა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15.07</a:t>
                      </a: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855966"/>
                  </a:ext>
                </a:extLst>
              </a:tr>
              <a:tr h="2250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გენდერის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კვლევა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16.07</a:t>
                      </a: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835936"/>
                  </a:ext>
                </a:extLst>
              </a:tr>
              <a:tr h="2250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დემოგრაფია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და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მოსახლეობის</a:t>
                      </a: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1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Sylfaen" panose="010A0502050306030303" pitchFamily="18" charset="0"/>
                        </a:rPr>
                        <a:t>გეოგრაფია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11.07</a:t>
                      </a:r>
                      <a:r>
                        <a:rPr lang="ka-G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.2019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8276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8359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1374370" y="1448551"/>
            <a:ext cx="6858001" cy="1491608"/>
          </a:xfrm>
          <a:prstGeom prst="rect">
            <a:avLst/>
          </a:prstGeom>
        </p:spPr>
        <p:txBody>
          <a:bodyPr lIns="91422" tIns="91422" rIns="91422" bIns="91422" anchor="t">
            <a:normAutofit fontScale="90000"/>
          </a:bodyPr>
          <a:lstStyle/>
          <a:p>
            <a:pPr defTabSz="390903">
              <a:lnSpc>
                <a:spcPct val="150000"/>
              </a:lnSpc>
              <a:defRPr sz="1700">
                <a:latin typeface="Marion Regular"/>
                <a:ea typeface="Marion Regular"/>
                <a:cs typeface="Marion Regular"/>
                <a:sym typeface="Marion Regular"/>
              </a:defRPr>
            </a:pPr>
            <a:endParaRPr dirty="0"/>
          </a:p>
          <a:p>
            <a:pPr defTabSz="390903">
              <a:lnSpc>
                <a:spcPct val="150000"/>
              </a:lnSpc>
              <a:defRPr sz="1700">
                <a:latin typeface="Marion Regular"/>
                <a:ea typeface="Marion Regular"/>
                <a:cs typeface="Marion Regular"/>
                <a:sym typeface="Marion Regular"/>
              </a:defRPr>
            </a:pPr>
            <a:r>
              <a:rPr sz="2000" dirty="0"/>
              <a:t>  </a:t>
            </a:r>
            <a:r>
              <a:rPr sz="2000" dirty="0" err="1">
                <a:solidFill>
                  <a:schemeClr val="accent1">
                    <a:lumOff val="-9568"/>
                  </a:schemeClr>
                </a:solidFill>
              </a:rPr>
              <a:t>დამატებითი</a:t>
            </a:r>
            <a:r>
              <a:rPr sz="2000" dirty="0">
                <a:solidFill>
                  <a:schemeClr val="accent1">
                    <a:lumOff val="-9568"/>
                  </a:schemeClr>
                </a:solidFill>
              </a:rPr>
              <a:t> </a:t>
            </a:r>
            <a:r>
              <a:rPr sz="2000" dirty="0" err="1">
                <a:solidFill>
                  <a:schemeClr val="accent1">
                    <a:lumOff val="-9568"/>
                  </a:schemeClr>
                </a:solidFill>
              </a:rPr>
              <a:t>კითხვების</a:t>
            </a:r>
            <a:r>
              <a:rPr sz="2000" dirty="0">
                <a:solidFill>
                  <a:schemeClr val="accent1">
                    <a:lumOff val="-9568"/>
                  </a:schemeClr>
                </a:solidFill>
              </a:rPr>
              <a:t> </a:t>
            </a:r>
            <a:r>
              <a:rPr sz="2000" dirty="0" err="1">
                <a:solidFill>
                  <a:schemeClr val="accent1">
                    <a:lumOff val="-9568"/>
                  </a:schemeClr>
                </a:solidFill>
              </a:rPr>
              <a:t>შემთხვევაში</a:t>
            </a:r>
            <a:r>
              <a:rPr sz="2000" dirty="0">
                <a:solidFill>
                  <a:schemeClr val="accent1">
                    <a:lumOff val="-9568"/>
                  </a:schemeClr>
                </a:solidFill>
              </a:rPr>
              <a:t> </a:t>
            </a:r>
            <a:r>
              <a:rPr sz="2000" dirty="0" err="1">
                <a:solidFill>
                  <a:schemeClr val="accent1">
                    <a:lumOff val="-9568"/>
                  </a:schemeClr>
                </a:solidFill>
              </a:rPr>
              <a:t>დაგვიკავშირდით</a:t>
            </a:r>
            <a:r>
              <a:rPr lang="en-US" sz="2000" dirty="0">
                <a:solidFill>
                  <a:schemeClr val="accent1">
                    <a:lumOff val="-9568"/>
                  </a:schemeClr>
                </a:solidFill>
              </a:rPr>
              <a:t/>
            </a:r>
            <a:br>
              <a:rPr lang="en-US" sz="2000" dirty="0">
                <a:solidFill>
                  <a:schemeClr val="accent1">
                    <a:lumOff val="-9568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Off val="-9568"/>
                  </a:schemeClr>
                </a:solidFill>
                <a:latin typeface="Marion Regular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socpol.science@tsu.ge</a:t>
            </a:r>
            <a:r>
              <a:rPr lang="en-US" sz="2000" dirty="0">
                <a:solidFill>
                  <a:schemeClr val="accent1">
                    <a:lumOff val="-9568"/>
                  </a:schemeClr>
                </a:solidFill>
              </a:rPr>
              <a:t/>
            </a:r>
            <a:br>
              <a:rPr lang="en-US" sz="2000" dirty="0">
                <a:solidFill>
                  <a:schemeClr val="accent1">
                    <a:lumOff val="-9568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Off val="-9568"/>
                  </a:schemeClr>
                </a:solidFill>
              </a:rPr>
              <a:t>2 25 04 84 (6251)</a:t>
            </a:r>
            <a:br>
              <a:rPr lang="en-US" sz="2000" dirty="0">
                <a:solidFill>
                  <a:schemeClr val="accent1">
                    <a:lumOff val="-9568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Off val="-9568"/>
                  </a:schemeClr>
                </a:solidFill>
              </a:rPr>
              <a:t>2 25 04 84 (6250)</a:t>
            </a:r>
            <a:endParaRPr sz="2000" dirty="0"/>
          </a:p>
        </p:txBody>
      </p:sp>
      <p:pic>
        <p:nvPicPr>
          <p:cNvPr id="115" name="image1.png" descr="C:\Users\User\Desktop\tsu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76" y="125511"/>
            <a:ext cx="942324" cy="931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2.png"/>
          <p:cNvPicPr>
            <a:picLocks noChangeAspect="1"/>
          </p:cNvPicPr>
          <p:nvPr/>
        </p:nvPicPr>
        <p:blipFill>
          <a:blip r:embed="rId4"/>
          <a:srcRect r="16438"/>
          <a:stretch>
            <a:fillRect/>
          </a:stretch>
        </p:blipFill>
        <p:spPr>
          <a:xfrm>
            <a:off x="6509921" y="0"/>
            <a:ext cx="2634081" cy="1289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934" y="210749"/>
            <a:ext cx="1700334" cy="1039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7FBB4E-2B25-4E9C-A3FB-117293BAF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4800"/>
            <a:ext cx="6858000" cy="409366"/>
          </a:xfrm>
        </p:spPr>
        <p:txBody>
          <a:bodyPr>
            <a:no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</a:rPr>
              <a:t>ზოგადი ინფორმაცია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79679-57F8-4AB7-92FD-37BF0A3F42C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1301518"/>
            <a:ext cx="6858000" cy="3203738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-GE" dirty="0"/>
              <a:t>პლაგიატის პროგრამა „</a:t>
            </a:r>
            <a:r>
              <a:rPr lang="en-US" dirty="0"/>
              <a:t>Turnitin</a:t>
            </a:r>
            <a:r>
              <a:rPr lang="ka-GE" dirty="0"/>
              <a:t>“</a:t>
            </a:r>
            <a:r>
              <a:rPr lang="en-US" dirty="0"/>
              <a:t> </a:t>
            </a:r>
            <a:r>
              <a:rPr lang="ka-GE" dirty="0"/>
              <a:t>გიჩვენებთ თქვენი ნაშრომის სხვა წყაროებთან დამთხვევის პროცენტულობას. თუმცა, ეს მაჩვენებელი არ განსაზღვრავს პლაგიატის პროცენტულობას. </a:t>
            </a:r>
          </a:p>
          <a:p>
            <a:pPr algn="just">
              <a:lnSpc>
                <a:spcPct val="100000"/>
              </a:lnSpc>
            </a:pPr>
            <a:endParaRPr lang="ka-GE" dirty="0"/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ka-GE" dirty="0">
                <a:solidFill>
                  <a:schemeClr val="tx1"/>
                </a:solidFill>
              </a:rPr>
              <a:t>პლაგიატად ჩაითვლება მხოლოდ ის მონაკვეთები, რომელზეც მითითებული არ იქნება წყარო. </a:t>
            </a:r>
            <a:endParaRPr lang="en-GB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88803721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18E236-86AA-4C6C-947B-161352C63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07143"/>
            <a:ext cx="6858000" cy="500583"/>
          </a:xfrm>
        </p:spPr>
        <p:txBody>
          <a:bodyPr>
            <a:norm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პორტალზე დარეგისტრირება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  <a:sym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FB4737-95C8-460F-80DD-B49CEA377ED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595194" y="1007842"/>
            <a:ext cx="6300684" cy="3410646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E-learning-</a:t>
            </a:r>
            <a:r>
              <a:rPr lang="ka-GE" dirty="0"/>
              <a:t>ზე დასარეგისტრირებლად, აუცილებელია თსუ-ს ელფოსტის გამოყენება. თქვენი ელფოსტის მისამართის ნახვა შეგიძლაით </a:t>
            </a:r>
            <a:r>
              <a:rPr lang="en-US" dirty="0"/>
              <a:t>lms.tsu.ge-</a:t>
            </a:r>
            <a:r>
              <a:rPr lang="ka-GE" dirty="0"/>
              <a:t>ზე. ელფოსტის გააქტიურებასთან დაკავშირებულ ნებისმიერ საკითხზე მიმართეთ საინფორმაციო ტექნოლოგიების დეპარტამენტს თსუ პირველი კორპუსის 05 ოთახში, ნულოვან სართულზე. </a:t>
            </a:r>
          </a:p>
          <a:p>
            <a:pPr algn="just">
              <a:lnSpc>
                <a:spcPct val="150000"/>
              </a:lnSpc>
            </a:pPr>
            <a:endParaRPr lang="ka-GE" dirty="0"/>
          </a:p>
          <a:p>
            <a:pPr algn="just">
              <a:lnSpc>
                <a:spcPct val="150000"/>
              </a:lnSpc>
            </a:pPr>
            <a:r>
              <a:rPr lang="ka-GE" dirty="0">
                <a:solidFill>
                  <a:schemeClr val="tx1"/>
                </a:solidFill>
              </a:rPr>
              <a:t>გაითვალისწინეთ, რომ თსუ საინფორმაციო ტექნოლოგიების დეპარტამენტი მუშაობს მხოლოდ სამუშაო დღეებში და საათებში და დაიჭირეთ თადარიგი თქვენი </a:t>
            </a:r>
            <a:r>
              <a:rPr lang="ka-GE" dirty="0"/>
              <a:t>ელფოსტის მისამართის</a:t>
            </a:r>
            <a:r>
              <a:rPr lang="ka-GE" dirty="0">
                <a:solidFill>
                  <a:schemeClr val="tx1"/>
                </a:solidFill>
              </a:rPr>
              <a:t> და პაროლის გასაგებად/აღსადგენად.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747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35D18-6D39-4F17-B367-46473AA23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906" y="374561"/>
            <a:ext cx="6858000" cy="466420"/>
          </a:xfrm>
        </p:spPr>
        <p:txBody>
          <a:bodyPr>
            <a:norm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პორტალზე დარეგისტრირება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84E0C0-3E9D-47CB-9465-A47B45D4BD3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 flipV="1">
            <a:off x="1555146" y="874769"/>
            <a:ext cx="5653263" cy="3109877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9144E80-B029-4C69-8ED0-66158E950A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63" y="874768"/>
            <a:ext cx="6040379" cy="370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75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7B9F9F-347B-4CE9-B111-06694CCB4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07933"/>
            <a:ext cx="6858000" cy="473096"/>
          </a:xfrm>
        </p:spPr>
        <p:txBody>
          <a:bodyPr>
            <a:norm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პორტალზე დარეგისტრირება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3058C1-3879-44F5-AD87-2A4A00DD80F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947773"/>
            <a:ext cx="6858000" cy="33439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0F45BE-7222-4EE0-B893-2916B34AC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947773"/>
            <a:ext cx="6994885" cy="341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3119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208483-5FAB-44B2-84E2-E15DA7AD5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34514"/>
            <a:ext cx="6858000" cy="413026"/>
          </a:xfrm>
        </p:spPr>
        <p:txBody>
          <a:bodyPr>
            <a:no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</a:rPr>
              <a:t>კურსზე გაწევრიანება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AD43DE-BA87-4B54-BFAA-BA96F988C2C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747540"/>
            <a:ext cx="6858000" cy="4061446"/>
          </a:xfrm>
        </p:spPr>
        <p:txBody>
          <a:bodyPr/>
          <a:lstStyle/>
          <a:p>
            <a:r>
              <a:rPr lang="ka-GE" sz="1600" dirty="0"/>
              <a:t>დარეგისტრირების შემდეგ</a:t>
            </a:r>
            <a:r>
              <a:rPr lang="en-US" sz="1600" dirty="0"/>
              <a:t> e-learning.tsu.ge-</a:t>
            </a:r>
            <a:r>
              <a:rPr lang="ka-GE" sz="1600" dirty="0"/>
              <a:t>ს მთავარ გვერდს ჩაჰყევით ქვევით და მოძებნეთ სოციალურ და პოლიტიკურ მეცნიერებათა ფაკულტეტი</a:t>
            </a:r>
          </a:p>
          <a:p>
            <a:endParaRPr lang="en-US" sz="1600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DD11119-213E-49BA-B239-D71337D5B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44" y="1541799"/>
            <a:ext cx="6226224" cy="321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9079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08B2E2-62A9-4EC3-9B38-EEA5B4D69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01259"/>
            <a:ext cx="6858000" cy="419699"/>
          </a:xfrm>
        </p:spPr>
        <p:txBody>
          <a:bodyPr>
            <a:no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</a:rPr>
              <a:t>კურსზე გაწევრიანება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DD20B2-1E27-415B-BF6B-7580DEB57C3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874354"/>
            <a:ext cx="6858000" cy="3724344"/>
          </a:xfrm>
        </p:spPr>
        <p:txBody>
          <a:bodyPr/>
          <a:lstStyle/>
          <a:p>
            <a:r>
              <a:rPr lang="ka-GE" dirty="0"/>
              <a:t>აირჩიეთ კურსი „</a:t>
            </a:r>
            <a:r>
              <a:rPr lang="ka-GE" dirty="0">
                <a:solidFill>
                  <a:schemeClr val="accent1">
                    <a:lumMod val="75000"/>
                  </a:schemeClr>
                </a:solidFill>
              </a:rPr>
              <a:t>სოციალურ და პოლიტიკურ მეცნიერებათა ფაკულტეტი - სამაგისტრო ნაშრომები</a:t>
            </a:r>
            <a:r>
              <a:rPr lang="ka-GE" dirty="0"/>
              <a:t>“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CCCDEC-8A35-43E6-A602-30781E1FA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52" y="1428333"/>
            <a:ext cx="6218821" cy="317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956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9C69A7-0D72-4639-8450-089305540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80328"/>
            <a:ext cx="6858000" cy="587352"/>
          </a:xfrm>
        </p:spPr>
        <p:txBody>
          <a:bodyPr>
            <a:normAutofit/>
          </a:bodyPr>
          <a:lstStyle/>
          <a:p>
            <a:r>
              <a:rPr lang="ka-GE" sz="2500" b="1" dirty="0">
                <a:solidFill>
                  <a:schemeClr val="accent1">
                    <a:lumMod val="75000"/>
                  </a:schemeClr>
                </a:solidFill>
              </a:rPr>
              <a:t>კურსზე გაწევრიანება</a:t>
            </a:r>
            <a:endParaRPr lang="en-GB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A18BA6F-944C-49EA-84BB-003477EFA26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143000" y="921075"/>
            <a:ext cx="6858000" cy="3670948"/>
          </a:xfrm>
        </p:spPr>
        <p:txBody>
          <a:bodyPr/>
          <a:lstStyle/>
          <a:p>
            <a:r>
              <a:rPr lang="ka-GE" dirty="0"/>
              <a:t>დააწექით გაწევრიანების ღილაკს</a:t>
            </a:r>
          </a:p>
          <a:p>
            <a:endParaRPr lang="ka-G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F72ECF6-5FE7-4BA4-A76B-30050D81B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05" y="1291401"/>
            <a:ext cx="6539295" cy="298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3032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A7A7A7"/>
    </a:dk2>
    <a:lt2>
      <a:srgbClr val="535353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522</Words>
  <Application>Microsoft Office PowerPoint</Application>
  <PresentationFormat>On-screen Show (16:9)</PresentationFormat>
  <Paragraphs>93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Simple Light</vt:lpstr>
      <vt:lpstr>ინსტრუქცია მაგისტრანტებისთვის </vt:lpstr>
      <vt:lpstr>ზოგადი ინფორმაცია</vt:lpstr>
      <vt:lpstr>ზოგადი ინფორმაცია</vt:lpstr>
      <vt:lpstr>პორტალზე დარეგისტრირება</vt:lpstr>
      <vt:lpstr>პორტალზე დარეგისტრირება</vt:lpstr>
      <vt:lpstr>პორტალზე დარეგისტრირება</vt:lpstr>
      <vt:lpstr>კურსზე გაწევრიანება</vt:lpstr>
      <vt:lpstr>კურსზე გაწევრიანება</vt:lpstr>
      <vt:lpstr>კურსზე გაწევრიანება</vt:lpstr>
      <vt:lpstr>ნაშრომის ატვირთვა</vt:lpstr>
      <vt:lpstr>ნაშრომის ატვირთვა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მნიშვნელოვანი ინფორმაცია</vt:lpstr>
      <vt:lpstr>მნიშვნელოვანი ინფორმაცია</vt:lpstr>
      <vt:lpstr>პლაგიატის გამოვლენისას სტუდენტის მიმართ განხორციელდება შემდეგი სანქციები</vt:lpstr>
      <vt:lpstr>სამაგისტრო ნაშრომების ატვირთვის თარიღები სამაგისტრო პროგრამების მიხედვით</vt:lpstr>
      <vt:lpstr>   დამატებითი კითხვების შემთხვევაში დაგვიკავშირდით socpol.science@tsu.ge 2 25 04 84 (6251) 2 25 04 84 (6250)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დავალების ატვირთვა E-learning-ზე პროგრამის Turnitin გამოყენებით</dc:title>
  <dc:creator>miranda mikadze</dc:creator>
  <cp:lastModifiedBy>m.mikadze</cp:lastModifiedBy>
  <cp:revision>41</cp:revision>
  <dcterms:modified xsi:type="dcterms:W3CDTF">2019-06-28T13:38:50Z</dcterms:modified>
</cp:coreProperties>
</file>